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9"/>
  </p:notesMasterIdLst>
  <p:handoutMasterIdLst>
    <p:handoutMasterId r:id="rId10"/>
  </p:handoutMasterIdLst>
  <p:sldIdLst>
    <p:sldId id="292" r:id="rId5"/>
    <p:sldId id="299" r:id="rId6"/>
    <p:sldId id="300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CD0637-E66F-46F1-B587-EF7CA88C9C45}" v="2" dt="2021-01-31T20:22:29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2" autoAdjust="0"/>
    <p:restoredTop sz="96357" autoAdjust="0"/>
  </p:normalViewPr>
  <p:slideViewPr>
    <p:cSldViewPr snapToGrid="0">
      <p:cViewPr varScale="1">
        <p:scale>
          <a:sx n="85" d="100"/>
          <a:sy n="85" d="100"/>
        </p:scale>
        <p:origin x="451" y="62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410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70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06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1543050"/>
            <a:ext cx="11353800" cy="4733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decorative element"/>
          <p:cNvSpPr>
            <a:spLocks noGrp="1"/>
          </p:cNvSpPr>
          <p:nvPr>
            <p:ph type="title"/>
          </p:nvPr>
        </p:nvSpPr>
        <p:spPr>
          <a:xfrm>
            <a:off x="495737" y="308698"/>
            <a:ext cx="5238313" cy="853352"/>
          </a:xfrm>
        </p:spPr>
        <p:txBody>
          <a:bodyPr lIns="91440">
            <a:noAutofit/>
          </a:bodyPr>
          <a:lstStyle/>
          <a:p>
            <a:r>
              <a:rPr lang="en-US" sz="2400" dirty="0"/>
              <a:t>ORGANIZATION CHART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87420" y="1549900"/>
            <a:ext cx="85961" cy="8596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86172" y="1072397"/>
            <a:ext cx="1828800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Maui Connections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308089" y="2436861"/>
            <a:ext cx="1828800" cy="731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MAUI RENTAL CONNECTIONS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257494" y="2436861"/>
            <a:ext cx="182880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MAUI REALTY CONNECTIONS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4206899" y="2436861"/>
            <a:ext cx="1828800" cy="7315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AT YOUR SERVICES</a:t>
            </a: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9118B4F-266C-48F0-8CAF-8BA67DF9A649}"/>
              </a:ext>
            </a:extLst>
          </p:cNvPr>
          <p:cNvSpPr/>
          <p:nvPr/>
        </p:nvSpPr>
        <p:spPr>
          <a:xfrm>
            <a:off x="6157990" y="2459107"/>
            <a:ext cx="1828800" cy="7315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PACIFIC ACADEMY OF REAL ESTATE</a:t>
            </a:r>
            <a:endParaRPr lang="en-US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83" name="Straight Connector 82" descr="decorative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>
            <a:cxnSpLocks/>
          </p:cNvCxnSpPr>
          <p:nvPr/>
        </p:nvCxnSpPr>
        <p:spPr>
          <a:xfrm>
            <a:off x="2558003" y="3168721"/>
            <a:ext cx="0" cy="310896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 descr="decorative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>
            <a:cxnSpLocks/>
          </p:cNvCxnSpPr>
          <p:nvPr/>
        </p:nvCxnSpPr>
        <p:spPr>
          <a:xfrm>
            <a:off x="8434544" y="3168721"/>
            <a:ext cx="0" cy="22860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 descr="decorative element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2489" y="2249089"/>
            <a:ext cx="4826106" cy="187772"/>
          </a:xfrm>
          <a:prstGeom prst="bentConnector2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 descr="decorative element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flipV="1">
            <a:off x="6022325" y="2234749"/>
            <a:ext cx="3006362" cy="14340"/>
          </a:xfrm>
          <a:prstGeom prst="bentConnector3">
            <a:avLst>
              <a:gd name="adj1" fmla="val 50000"/>
            </a:avLst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 descr="decorative element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3163314" y="225289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 descr="decorative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5135393" y="225289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descr="decorative element">
            <a:extLst>
              <a:ext uri="{FF2B5EF4-FFF2-40B4-BE49-F238E27FC236}">
                <a16:creationId xmlns:a16="http://schemas.microsoft.com/office/drawing/2014/main" id="{DFAFA2FD-B58C-4CB3-83BF-D7037A44C5EA}"/>
              </a:ext>
            </a:extLst>
          </p:cNvPr>
          <p:cNvCxnSpPr>
            <a:cxnSpLocks/>
          </p:cNvCxnSpPr>
          <p:nvPr/>
        </p:nvCxnSpPr>
        <p:spPr>
          <a:xfrm>
            <a:off x="7060337" y="224908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 descr="decorative element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9032415" y="224908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 descr="decorative element">
            <a:extLst>
              <a:ext uri="{FF2B5EF4-FFF2-40B4-BE49-F238E27FC236}">
                <a16:creationId xmlns:a16="http://schemas.microsoft.com/office/drawing/2014/main" id="{7B2075F3-49F1-4561-B16C-A60D139B4E39}"/>
              </a:ext>
            </a:extLst>
          </p:cNvPr>
          <p:cNvCxnSpPr>
            <a:cxnSpLocks/>
          </p:cNvCxnSpPr>
          <p:nvPr/>
        </p:nvCxnSpPr>
        <p:spPr>
          <a:xfrm flipV="1">
            <a:off x="6089286" y="1794115"/>
            <a:ext cx="1" cy="4572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 descr="decorative element">
            <a:extLst>
              <a:ext uri="{FF2B5EF4-FFF2-40B4-BE49-F238E27FC236}">
                <a16:creationId xmlns:a16="http://schemas.microsoft.com/office/drawing/2014/main" id="{3075AB11-BAD3-42E5-BC8F-B1153E21F91C}"/>
              </a:ext>
            </a:extLst>
          </p:cNvPr>
          <p:cNvCxnSpPr>
            <a:cxnSpLocks/>
          </p:cNvCxnSpPr>
          <p:nvPr/>
        </p:nvCxnSpPr>
        <p:spPr>
          <a:xfrm>
            <a:off x="599156" y="3168721"/>
            <a:ext cx="0" cy="13716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EED5A81-D106-422F-8455-CF5F456EB3E0}"/>
              </a:ext>
            </a:extLst>
          </p:cNvPr>
          <p:cNvSpPr/>
          <p:nvPr/>
        </p:nvSpPr>
        <p:spPr>
          <a:xfrm>
            <a:off x="8227085" y="2491868"/>
            <a:ext cx="1828800" cy="731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COMPANY STAFF</a:t>
            </a:r>
            <a:endParaRPr lang="en-US" sz="9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" name="Straight Connector 1" descr="decorative element">
            <a:extLst>
              <a:ext uri="{FF2B5EF4-FFF2-40B4-BE49-F238E27FC236}">
                <a16:creationId xmlns:a16="http://schemas.microsoft.com/office/drawing/2014/main" id="{FE5CE1F8-570D-4885-B9A3-2539980A4EC1}"/>
              </a:ext>
            </a:extLst>
          </p:cNvPr>
          <p:cNvCxnSpPr>
            <a:cxnSpLocks/>
          </p:cNvCxnSpPr>
          <p:nvPr/>
        </p:nvCxnSpPr>
        <p:spPr>
          <a:xfrm flipH="1">
            <a:off x="2558003" y="375546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 descr="decorative element">
            <a:extLst>
              <a:ext uri="{FF2B5EF4-FFF2-40B4-BE49-F238E27FC236}">
                <a16:creationId xmlns:a16="http://schemas.microsoft.com/office/drawing/2014/main" id="{BDB4A596-1925-4CF0-8DDA-2DBE3E6B75A7}"/>
              </a:ext>
            </a:extLst>
          </p:cNvPr>
          <p:cNvCxnSpPr>
            <a:cxnSpLocks/>
          </p:cNvCxnSpPr>
          <p:nvPr/>
        </p:nvCxnSpPr>
        <p:spPr>
          <a:xfrm flipH="1">
            <a:off x="2564186" y="457080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descr="decorative element">
            <a:extLst>
              <a:ext uri="{FF2B5EF4-FFF2-40B4-BE49-F238E27FC236}">
                <a16:creationId xmlns:a16="http://schemas.microsoft.com/office/drawing/2014/main" id="{0C9845EF-AB31-4EB7-ADFB-2543D92986E8}"/>
              </a:ext>
            </a:extLst>
          </p:cNvPr>
          <p:cNvCxnSpPr>
            <a:cxnSpLocks/>
          </p:cNvCxnSpPr>
          <p:nvPr/>
        </p:nvCxnSpPr>
        <p:spPr>
          <a:xfrm flipH="1">
            <a:off x="2564186" y="5440187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 descr="decorative element">
            <a:extLst>
              <a:ext uri="{FF2B5EF4-FFF2-40B4-BE49-F238E27FC236}">
                <a16:creationId xmlns:a16="http://schemas.microsoft.com/office/drawing/2014/main" id="{11E9B743-2518-4E9D-9AE1-3998DBFBCD34}"/>
              </a:ext>
            </a:extLst>
          </p:cNvPr>
          <p:cNvCxnSpPr>
            <a:cxnSpLocks/>
          </p:cNvCxnSpPr>
          <p:nvPr/>
        </p:nvCxnSpPr>
        <p:spPr>
          <a:xfrm flipH="1">
            <a:off x="8434544" y="375546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 descr="decorative element">
            <a:extLst>
              <a:ext uri="{FF2B5EF4-FFF2-40B4-BE49-F238E27FC236}">
                <a16:creationId xmlns:a16="http://schemas.microsoft.com/office/drawing/2014/main" id="{55B40D0C-F84E-4462-89E4-D6DB85AB1D61}"/>
              </a:ext>
            </a:extLst>
          </p:cNvPr>
          <p:cNvCxnSpPr>
            <a:cxnSpLocks/>
          </p:cNvCxnSpPr>
          <p:nvPr/>
        </p:nvCxnSpPr>
        <p:spPr>
          <a:xfrm flipH="1">
            <a:off x="8436917" y="457080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descr="decorative element">
            <a:extLst>
              <a:ext uri="{FF2B5EF4-FFF2-40B4-BE49-F238E27FC236}">
                <a16:creationId xmlns:a16="http://schemas.microsoft.com/office/drawing/2014/main" id="{BB4CBFD5-6012-4BE2-83ED-90867D52F6A2}"/>
              </a:ext>
            </a:extLst>
          </p:cNvPr>
          <p:cNvCxnSpPr>
            <a:cxnSpLocks/>
          </p:cNvCxnSpPr>
          <p:nvPr/>
        </p:nvCxnSpPr>
        <p:spPr>
          <a:xfrm flipH="1">
            <a:off x="8436917" y="5451617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descr="decorative element">
            <a:extLst>
              <a:ext uri="{FF2B5EF4-FFF2-40B4-BE49-F238E27FC236}">
                <a16:creationId xmlns:a16="http://schemas.microsoft.com/office/drawing/2014/main" id="{B804FCC3-2EDB-4E98-AD3D-D5848AE1337C}"/>
              </a:ext>
            </a:extLst>
          </p:cNvPr>
          <p:cNvCxnSpPr>
            <a:cxnSpLocks/>
          </p:cNvCxnSpPr>
          <p:nvPr/>
        </p:nvCxnSpPr>
        <p:spPr>
          <a:xfrm flipH="1">
            <a:off x="599156" y="371736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 descr="decorative element">
            <a:extLst>
              <a:ext uri="{FF2B5EF4-FFF2-40B4-BE49-F238E27FC236}">
                <a16:creationId xmlns:a16="http://schemas.microsoft.com/office/drawing/2014/main" id="{8E4CD3FD-4CA2-4C9C-89C8-73F04D561CC6}"/>
              </a:ext>
            </a:extLst>
          </p:cNvPr>
          <p:cNvCxnSpPr>
            <a:cxnSpLocks/>
          </p:cNvCxnSpPr>
          <p:nvPr/>
        </p:nvCxnSpPr>
        <p:spPr>
          <a:xfrm flipH="1">
            <a:off x="605339" y="453651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 descr="decorative element">
            <a:extLst>
              <a:ext uri="{FF2B5EF4-FFF2-40B4-BE49-F238E27FC236}">
                <a16:creationId xmlns:a16="http://schemas.microsoft.com/office/drawing/2014/main" id="{9C12CAFB-EB6F-4237-A8EF-4BED7D1D743F}"/>
              </a:ext>
            </a:extLst>
          </p:cNvPr>
          <p:cNvCxnSpPr>
            <a:cxnSpLocks/>
          </p:cNvCxnSpPr>
          <p:nvPr/>
        </p:nvCxnSpPr>
        <p:spPr>
          <a:xfrm flipH="1">
            <a:off x="2553515" y="627768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D569EE8-357F-4061-8190-6041007FBE4B}"/>
              </a:ext>
            </a:extLst>
          </p:cNvPr>
          <p:cNvSpPr/>
          <p:nvPr/>
        </p:nvSpPr>
        <p:spPr>
          <a:xfrm>
            <a:off x="4645621" y="4268313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guest Services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5">
                    <a:lumMod val="50000"/>
                  </a:schemeClr>
                </a:solidFill>
              </a:rPr>
              <a:t>HR Manager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8556954" y="3352587"/>
            <a:ext cx="1369985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bookkeeper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BEFA9A02-F4DD-44E9-86C2-C8ADA3189685}"/>
              </a:ext>
            </a:extLst>
          </p:cNvPr>
          <p:cNvSpPr/>
          <p:nvPr/>
        </p:nvSpPr>
        <p:spPr>
          <a:xfrm>
            <a:off x="8557760" y="4191479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assistant to staff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EE16D351-7B7B-4FCF-8D90-11468672A1EC}"/>
              </a:ext>
            </a:extLst>
          </p:cNvPr>
          <p:cNvSpPr/>
          <p:nvPr/>
        </p:nvSpPr>
        <p:spPr>
          <a:xfrm>
            <a:off x="8556147" y="5025958"/>
            <a:ext cx="1371600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marketing director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2FE95E2-7899-46D1-BD09-DBC69EBBF739}"/>
              </a:ext>
            </a:extLst>
          </p:cNvPr>
          <p:cNvSpPr/>
          <p:nvPr/>
        </p:nvSpPr>
        <p:spPr>
          <a:xfrm>
            <a:off x="6608400" y="3353502"/>
            <a:ext cx="1371600" cy="731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coach</a:t>
            </a:r>
            <a:endParaRPr lang="en-US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759837" y="3356140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guest services </a:t>
            </a:r>
            <a:endParaRPr lang="en-US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C38D3DB-30B8-4A79-9C76-C565CFF33780}"/>
              </a:ext>
            </a:extLst>
          </p:cNvPr>
          <p:cNvSpPr/>
          <p:nvPr/>
        </p:nvSpPr>
        <p:spPr>
          <a:xfrm>
            <a:off x="759837" y="4184984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agents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2714389" y="3358154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PB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2714389" y="4186998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Agents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893426B-E83B-41DC-A793-6BBC6104B3A6}"/>
              </a:ext>
            </a:extLst>
          </p:cNvPr>
          <p:cNvSpPr/>
          <p:nvPr/>
        </p:nvSpPr>
        <p:spPr>
          <a:xfrm>
            <a:off x="2712776" y="5027827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Transaction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 Coordinator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4645621" y="3352587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marketing concierge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5612D2-B90B-47E9-B7AF-5CCA9F91F123}"/>
              </a:ext>
            </a:extLst>
          </p:cNvPr>
          <p:cNvSpPr/>
          <p:nvPr/>
        </p:nvSpPr>
        <p:spPr>
          <a:xfrm>
            <a:off x="2712776" y="5872080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Listing Concierge</a:t>
            </a:r>
            <a:endParaRPr lang="en-US" sz="105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6BFB7-B739-4C97-95EF-FFFFDAAA0260}"/>
              </a:ext>
            </a:extLst>
          </p:cNvPr>
          <p:cNvSpPr/>
          <p:nvPr/>
        </p:nvSpPr>
        <p:spPr>
          <a:xfrm>
            <a:off x="4645621" y="5140560"/>
            <a:ext cx="1390078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photographer</a:t>
            </a:r>
          </a:p>
        </p:txBody>
      </p:sp>
    </p:spTree>
    <p:extLst>
      <p:ext uri="{BB962C8B-B14F-4D97-AF65-F5344CB8AC3E}">
        <p14:creationId xmlns:p14="http://schemas.microsoft.com/office/powerpoint/2010/main" val="2377164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479868" y="2839996"/>
            <a:ext cx="1371600" cy="1371600"/>
          </a:xfrm>
          <a:prstGeom prst="ellipse">
            <a:avLst/>
          </a:prstGeom>
          <a:solidFill>
            <a:schemeClr val="bg2">
              <a:lumMod val="8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/>
                </a:solidFill>
              </a:rPr>
              <a:t>Holly Crouse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President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835875-0EC2-4394-86C3-A0F382DE98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8" idx="1"/>
          </p:cNvCxnSpPr>
          <p:nvPr/>
        </p:nvCxnSpPr>
        <p:spPr>
          <a:xfrm flipH="1" flipV="1">
            <a:off x="5159830" y="2514604"/>
            <a:ext cx="520904" cy="5262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F8010A-DC42-48BB-AFCE-8092CFADB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8" idx="7"/>
          </p:cNvCxnSpPr>
          <p:nvPr/>
        </p:nvCxnSpPr>
        <p:spPr>
          <a:xfrm flipV="1">
            <a:off x="6650602" y="2489408"/>
            <a:ext cx="365284" cy="5514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88F21A-67AF-4A6B-9277-69F1B5CD2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" idx="6"/>
            <a:endCxn id="156" idx="2"/>
          </p:cNvCxnSpPr>
          <p:nvPr/>
        </p:nvCxnSpPr>
        <p:spPr>
          <a:xfrm>
            <a:off x="6851468" y="3525796"/>
            <a:ext cx="102761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B7EADA4-55FB-4A87-82CD-99517AEAAA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" idx="2"/>
            <a:endCxn id="147" idx="6"/>
          </p:cNvCxnSpPr>
          <p:nvPr/>
        </p:nvCxnSpPr>
        <p:spPr>
          <a:xfrm flipH="1">
            <a:off x="4308258" y="3525796"/>
            <a:ext cx="117161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0982070-E86C-40D4-8C78-5BC012FD2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" idx="3"/>
          </p:cNvCxnSpPr>
          <p:nvPr/>
        </p:nvCxnSpPr>
        <p:spPr>
          <a:xfrm flipH="1">
            <a:off x="5300124" y="4010730"/>
            <a:ext cx="380610" cy="5262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2E8812D-E925-4F41-884C-53BFA3B5F8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8" idx="5"/>
          </p:cNvCxnSpPr>
          <p:nvPr/>
        </p:nvCxnSpPr>
        <p:spPr>
          <a:xfrm>
            <a:off x="6650602" y="4010730"/>
            <a:ext cx="457769" cy="4655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EDF9835-6CB9-447A-86CD-CADE85BB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67800" y="3525796"/>
            <a:ext cx="50074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FFC6F64-F998-4A58-8A42-72A040FA9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3" idx="0"/>
            <a:endCxn id="42" idx="4"/>
          </p:cNvCxnSpPr>
          <p:nvPr/>
        </p:nvCxnSpPr>
        <p:spPr>
          <a:xfrm flipV="1">
            <a:off x="7284720" y="1321432"/>
            <a:ext cx="51966" cy="1331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E304D5D-3012-4733-9EEC-EFF399093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43" idx="3"/>
          </p:cNvCxnSpPr>
          <p:nvPr/>
        </p:nvCxnSpPr>
        <p:spPr>
          <a:xfrm flipV="1">
            <a:off x="7781479" y="1647690"/>
            <a:ext cx="269220" cy="1339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D14BF04-51BD-4646-AD6E-2797F7783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50" idx="0"/>
          </p:cNvCxnSpPr>
          <p:nvPr/>
        </p:nvCxnSpPr>
        <p:spPr>
          <a:xfrm flipH="1" flipV="1">
            <a:off x="4864163" y="1184625"/>
            <a:ext cx="38455" cy="2699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629BD07-52B4-4F4A-B6C3-BA3939C3D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3930541" y="1714645"/>
            <a:ext cx="478132" cy="2041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627EB2A-BBCD-437F-91F4-B40F49102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25058" y="3525796"/>
            <a:ext cx="59448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7C310AA-41F4-421C-B220-1E4182E98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4019530" y="5010319"/>
            <a:ext cx="590659" cy="1632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3C2A03DD-4671-48ED-AE00-BB6932F8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4740859" y="5297016"/>
            <a:ext cx="226115" cy="5823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4509774" y="4287912"/>
            <a:ext cx="1188720" cy="11887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SALES </a:t>
            </a:r>
            <a:endParaRPr lang="en-US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4308258" y="1454569"/>
            <a:ext cx="1188720" cy="11887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Rentals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LT &amp; VR</a:t>
            </a: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29118B4F-266C-48F0-8CAF-8BA67DF9A649}"/>
              </a:ext>
            </a:extLst>
          </p:cNvPr>
          <p:cNvSpPr/>
          <p:nvPr/>
        </p:nvSpPr>
        <p:spPr>
          <a:xfrm>
            <a:off x="6690360" y="1454569"/>
            <a:ext cx="1188720" cy="11887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AT YOUR SERVICE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3002905" y="2931436"/>
            <a:ext cx="1305353" cy="11887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Bookkeeper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8EED5A81-D106-422F-8455-CF5F456EB3E0}"/>
              </a:ext>
            </a:extLst>
          </p:cNvPr>
          <p:cNvSpPr/>
          <p:nvPr/>
        </p:nvSpPr>
        <p:spPr>
          <a:xfrm>
            <a:off x="6690360" y="4287912"/>
            <a:ext cx="1188720" cy="11887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Pacific Academy Of Real Estate</a:t>
            </a:r>
            <a:endParaRPr lang="en-US" sz="98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BA25134-710C-4BE5-B673-B7E018D18B5E}"/>
              </a:ext>
            </a:extLst>
          </p:cNvPr>
          <p:cNvSpPr/>
          <p:nvPr/>
        </p:nvSpPr>
        <p:spPr>
          <a:xfrm>
            <a:off x="4308258" y="410001"/>
            <a:ext cx="91440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Guest  Services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8DFAE6F-4937-4568-9F8B-0E1906675EF9}"/>
              </a:ext>
            </a:extLst>
          </p:cNvPr>
          <p:cNvSpPr/>
          <p:nvPr/>
        </p:nvSpPr>
        <p:spPr>
          <a:xfrm>
            <a:off x="3360814" y="1033057"/>
            <a:ext cx="91440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AGENTS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C51068E-056A-4598-BFE0-23BB66E7B4E5}"/>
              </a:ext>
            </a:extLst>
          </p:cNvPr>
          <p:cNvSpPr/>
          <p:nvPr/>
        </p:nvSpPr>
        <p:spPr>
          <a:xfrm>
            <a:off x="9452021" y="3068596"/>
            <a:ext cx="971511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Transaction  Coordinator</a:t>
            </a:r>
            <a:endParaRPr lang="en-US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E940123-65B9-4487-832B-5584C40EDFC2}"/>
              </a:ext>
            </a:extLst>
          </p:cNvPr>
          <p:cNvSpPr/>
          <p:nvPr/>
        </p:nvSpPr>
        <p:spPr>
          <a:xfrm>
            <a:off x="6879486" y="407033"/>
            <a:ext cx="914400" cy="914399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Personal Shopper 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D5EBCDB-3E75-47E8-ABD7-3F644D0FD4C1}"/>
              </a:ext>
            </a:extLst>
          </p:cNvPr>
          <p:cNvSpPr/>
          <p:nvPr/>
        </p:nvSpPr>
        <p:spPr>
          <a:xfrm>
            <a:off x="7916788" y="867201"/>
            <a:ext cx="9144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Personal Marketing Concierge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7A8533A-15BF-4A9F-8D87-B01EC08E2EFD}"/>
              </a:ext>
            </a:extLst>
          </p:cNvPr>
          <p:cNvSpPr/>
          <p:nvPr/>
        </p:nvSpPr>
        <p:spPr>
          <a:xfrm>
            <a:off x="3416628" y="4839816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AGENTS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174E31C-2FDA-4612-94EC-133FB9810200}"/>
              </a:ext>
            </a:extLst>
          </p:cNvPr>
          <p:cNvSpPr/>
          <p:nvPr/>
        </p:nvSpPr>
        <p:spPr>
          <a:xfrm>
            <a:off x="4194088" y="5601805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BIC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8B2D117-8A19-4A61-BFFD-0EE12263A2B6}"/>
              </a:ext>
            </a:extLst>
          </p:cNvPr>
          <p:cNvSpPr/>
          <p:nvPr/>
        </p:nvSpPr>
        <p:spPr>
          <a:xfrm>
            <a:off x="1768467" y="306859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Asst to Bookkeeper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CC2590-B072-4451-AE0F-81A512834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9" idx="3"/>
          </p:cNvCxnSpPr>
          <p:nvPr/>
        </p:nvCxnSpPr>
        <p:spPr>
          <a:xfrm flipH="1">
            <a:off x="8741095" y="2812695"/>
            <a:ext cx="311884" cy="3139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61895E-6B7B-4832-87E7-D9EE81201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8649605" y="3977476"/>
            <a:ext cx="478132" cy="2041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5A66AE38-43FB-4F35-8EDA-C8614A6EE034}"/>
              </a:ext>
            </a:extLst>
          </p:cNvPr>
          <p:cNvSpPr/>
          <p:nvPr/>
        </p:nvSpPr>
        <p:spPr>
          <a:xfrm>
            <a:off x="8902336" y="2032206"/>
            <a:ext cx="1028657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Listing  Concierge</a:t>
            </a:r>
            <a:endParaRPr lang="en-US" sz="1050" dirty="0">
              <a:solidFill>
                <a:schemeClr val="accent3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9658437-3585-499C-8389-EBC7189ABCC1}"/>
              </a:ext>
            </a:extLst>
          </p:cNvPr>
          <p:cNvSpPr/>
          <p:nvPr/>
        </p:nvSpPr>
        <p:spPr>
          <a:xfrm>
            <a:off x="8902337" y="4042026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>
                <a:solidFill>
                  <a:schemeClr val="tx1"/>
                </a:solidFill>
              </a:rPr>
              <a:t>Copy Editor</a:t>
            </a:r>
            <a:endParaRPr lang="en-US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7879080" y="2931436"/>
            <a:ext cx="1188720" cy="11887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MRC  Marketing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7" name="Title 3" descr="decorative element">
            <a:extLst>
              <a:ext uri="{FF2B5EF4-FFF2-40B4-BE49-F238E27FC236}">
                <a16:creationId xmlns:a16="http://schemas.microsoft.com/office/drawing/2014/main" id="{6DDAD05A-1DDB-4494-A3C5-0651CACC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7" y="308698"/>
            <a:ext cx="2920891" cy="853352"/>
          </a:xfrm>
        </p:spPr>
        <p:txBody>
          <a:bodyPr lIns="91440">
            <a:noAutofit/>
          </a:bodyPr>
          <a:lstStyle/>
          <a:p>
            <a:r>
              <a:rPr lang="en-US" dirty="0"/>
              <a:t>Organization Flow Chart</a:t>
            </a:r>
          </a:p>
        </p:txBody>
      </p:sp>
    </p:spTree>
    <p:extLst>
      <p:ext uri="{BB962C8B-B14F-4D97-AF65-F5344CB8AC3E}">
        <p14:creationId xmlns:p14="http://schemas.microsoft.com/office/powerpoint/2010/main" val="40143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48C492F-F402-4E4C-9E46-D672DA75FA0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39149522"/>
              </p:ext>
            </p:extLst>
          </p:nvPr>
        </p:nvGraphicFramePr>
        <p:xfrm>
          <a:off x="840652" y="704850"/>
          <a:ext cx="10510695" cy="879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951">
                  <a:extLst>
                    <a:ext uri="{9D8B030D-6E8A-4147-A177-3AD203B41FA5}">
                      <a16:colId xmlns:a16="http://schemas.microsoft.com/office/drawing/2014/main" val="604446892"/>
                    </a:ext>
                  </a:extLst>
                </a:gridCol>
                <a:gridCol w="4550792">
                  <a:extLst>
                    <a:ext uri="{9D8B030D-6E8A-4147-A177-3AD203B41FA5}">
                      <a16:colId xmlns:a16="http://schemas.microsoft.com/office/drawing/2014/main" val="1858752711"/>
                    </a:ext>
                  </a:extLst>
                </a:gridCol>
                <a:gridCol w="4068952">
                  <a:extLst>
                    <a:ext uri="{9D8B030D-6E8A-4147-A177-3AD203B41FA5}">
                      <a16:colId xmlns:a16="http://schemas.microsoft.com/office/drawing/2014/main" val="2102681503"/>
                    </a:ext>
                  </a:extLst>
                </a:gridCol>
              </a:tblGrid>
              <a:tr h="465406">
                <a:tc>
                  <a:txBody>
                    <a:bodyPr/>
                    <a:lstStyle/>
                    <a:p>
                      <a:r>
                        <a:rPr lang="en-US" dirty="0"/>
                        <a:t>Team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 &amp; Responsibilities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best 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476584"/>
                  </a:ext>
                </a:extLst>
              </a:tr>
              <a:tr h="465406">
                <a:tc>
                  <a:txBody>
                    <a:bodyPr/>
                    <a:lstStyle/>
                    <a:p>
                      <a:r>
                        <a:rPr lang="en-US" dirty="0"/>
                        <a:t>Holly Crouse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 Contracts,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Text- 808-269-4942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09772"/>
                  </a:ext>
                </a:extLst>
              </a:tr>
              <a:tr h="1491848">
                <a:tc>
                  <a:txBody>
                    <a:bodyPr/>
                    <a:lstStyle/>
                    <a:p>
                      <a:r>
                        <a:rPr lang="en-US" dirty="0"/>
                        <a:t>Alma Beal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Bookkeeper- Responsible for all Income &amp; Expenses, Financial reporting for agents, tax prep, collecting rent, issuing commissions.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Email-  MRCacctg@gmail.com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201623"/>
                  </a:ext>
                </a:extLst>
              </a:tr>
              <a:tr h="1147576">
                <a:tc>
                  <a:txBody>
                    <a:bodyPr/>
                    <a:lstStyle/>
                    <a:p>
                      <a:r>
                        <a:rPr lang="en-US" dirty="0"/>
                        <a:t>Roland 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Broker In Charge-  Agent source for questions, Holly’s back up for contract reviews.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Text- 808-214-2560  or email RMC@RolandCarlo.com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24586"/>
                  </a:ext>
                </a:extLst>
              </a:tr>
              <a:tr h="1147576">
                <a:tc>
                  <a:txBody>
                    <a:bodyPr/>
                    <a:lstStyle/>
                    <a:p>
                      <a:r>
                        <a:rPr lang="en-US" dirty="0"/>
                        <a:t>Jasmine Moseley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Marketing for Company- Website, Agent Portal, Implementing Company Marketing Plan, editing forms.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 to:</a:t>
                      </a:r>
                    </a:p>
                    <a:p>
                      <a:r>
                        <a:rPr lang="en-US" dirty="0"/>
                        <a:t>Concierge.MauiRealtyConnections@gmail.com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353418"/>
                  </a:ext>
                </a:extLst>
              </a:tr>
              <a:tr h="2524667">
                <a:tc>
                  <a:txBody>
                    <a:bodyPr/>
                    <a:lstStyle/>
                    <a:p>
                      <a:r>
                        <a:rPr lang="en-US" dirty="0"/>
                        <a:t>Jasmine Moseley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Agent Personal Marketing Concierge- Services Contracted through </a:t>
                      </a:r>
                    </a:p>
                    <a:p>
                      <a:r>
                        <a:rPr lang="en-US" dirty="0"/>
                        <a:t>“AT YOUR SERVICE” for Advertising efforts such as Infographic, social media, website design or enhancement, implementing Agents Marketing Plan for Success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 to:</a:t>
                      </a:r>
                    </a:p>
                    <a:p>
                      <a:r>
                        <a:rPr lang="en-US" dirty="0"/>
                        <a:t>Concierge.MauiRealtyConnections@gmail.com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042709"/>
                  </a:ext>
                </a:extLst>
              </a:tr>
              <a:tr h="465406">
                <a:tc>
                  <a:txBody>
                    <a:bodyPr/>
                    <a:lstStyle/>
                    <a:p>
                      <a:r>
                        <a:rPr lang="en-US" dirty="0"/>
                        <a:t>Cindi Daigle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Assistant to Holly – Guest Services,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808-633-3731 or email CindiDaigleMRC@gmail.com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02152"/>
                  </a:ext>
                </a:extLst>
              </a:tr>
              <a:tr h="803303">
                <a:tc>
                  <a:txBody>
                    <a:bodyPr/>
                    <a:lstStyle/>
                    <a:p>
                      <a:r>
                        <a:rPr lang="en-US" dirty="0"/>
                        <a:t>Lianne </a:t>
                      </a:r>
                      <a:r>
                        <a:rPr lang="en-US" dirty="0" err="1"/>
                        <a:t>Kele</a:t>
                      </a:r>
                      <a:r>
                        <a:rPr lang="en-US" dirty="0"/>
                        <a:t>-Ponce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Guest Services- Assistant for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808-269-8096  or email</a:t>
                      </a:r>
                    </a:p>
                    <a:p>
                      <a:r>
                        <a:rPr lang="en-US" dirty="0" err="1"/>
                        <a:t>TC.MauiRealtyConnections</a:t>
                      </a:r>
                      <a:r>
                        <a:rPr lang="en-US" dirty="0"/>
                        <a:t>@</a:t>
                      </a:r>
                    </a:p>
                    <a:p>
                      <a:r>
                        <a:rPr lang="en-US" dirty="0"/>
                        <a:t>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23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822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3E311-41E3-439A-96CC-376E085DE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7" y="308698"/>
            <a:ext cx="5238313" cy="586969"/>
          </a:xfrm>
        </p:spPr>
        <p:txBody>
          <a:bodyPr/>
          <a:lstStyle/>
          <a:p>
            <a:r>
              <a:rPr lang="en-US" sz="2400" dirty="0"/>
              <a:t>MRC Sales &amp; Rental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9218-292D-4E11-A266-7BE38EEAE3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6" y="979487"/>
            <a:ext cx="6705163" cy="365126"/>
          </a:xfrm>
        </p:spPr>
        <p:txBody>
          <a:bodyPr/>
          <a:lstStyle/>
          <a:p>
            <a:endParaRPr lang="en-US" sz="11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85B1479-8A86-4EDF-81CA-F669A21A922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762366722"/>
              </p:ext>
            </p:extLst>
          </p:nvPr>
        </p:nvGraphicFramePr>
        <p:xfrm>
          <a:off x="259976" y="1344613"/>
          <a:ext cx="11093824" cy="494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4624">
                  <a:extLst>
                    <a:ext uri="{9D8B030D-6E8A-4147-A177-3AD203B41FA5}">
                      <a16:colId xmlns:a16="http://schemas.microsoft.com/office/drawing/2014/main" val="4170442292"/>
                    </a:ext>
                  </a:extLst>
                </a:gridCol>
                <a:gridCol w="2644775">
                  <a:extLst>
                    <a:ext uri="{9D8B030D-6E8A-4147-A177-3AD203B41FA5}">
                      <a16:colId xmlns:a16="http://schemas.microsoft.com/office/drawing/2014/main" val="3155691642"/>
                    </a:ext>
                  </a:extLst>
                </a:gridCol>
                <a:gridCol w="4924425">
                  <a:extLst>
                    <a:ext uri="{9D8B030D-6E8A-4147-A177-3AD203B41FA5}">
                      <a16:colId xmlns:a16="http://schemas.microsoft.com/office/drawing/2014/main" val="2204289820"/>
                    </a:ext>
                  </a:extLst>
                </a:gridCol>
              </a:tblGrid>
              <a:tr h="651758">
                <a:tc>
                  <a:txBody>
                    <a:bodyPr/>
                    <a:lstStyle/>
                    <a:p>
                      <a:r>
                        <a:rPr lang="en-US" dirty="0"/>
                        <a:t>Realtors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Specializing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63876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Deb </a:t>
                      </a:r>
                      <a:r>
                        <a:rPr lang="en-US" dirty="0" err="1"/>
                        <a:t>Guimond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Vacation Rentals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808-298-7850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517263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Susan Shore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Vacation Rentals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808-344-2165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78940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Cindi Daigle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Vacation Rentals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808-633-3731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269077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Linda Cobb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808-870-1066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801547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Randy </a:t>
                      </a:r>
                      <a:r>
                        <a:rPr lang="en-US" dirty="0" err="1"/>
                        <a:t>Tsurausato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702-300-3473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31549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Maureen Spence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808-633-6930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258867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r>
                        <a:rPr lang="en-US" dirty="0"/>
                        <a:t>Kapono </a:t>
                      </a:r>
                      <a:r>
                        <a:rPr lang="en-US" dirty="0" err="1"/>
                        <a:t>Stupplebeen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808-359-1508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534829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Gerald Britt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808-280-5397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258086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56088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255141"/>
                  </a:ext>
                </a:extLst>
              </a:tr>
              <a:tr h="35292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022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328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-coded organization chart_tf56610394_Win32_LW_v3" id="{0726C57D-7AC2-4DA7-99C4-454990AC7154}" vid="{87D2143D-31C4-4D37-A7B4-6A48D0F3F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5" ma:contentTypeDescription="Create a new document." ma:contentTypeScope="" ma:versionID="6303841d91754ae9e45eab54773e3b1c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targetNamespace="http://schemas.microsoft.com/office/2006/metadata/properties" ma:root="true" ma:fieldsID="21f069cdc2b493a90fc663fd3b6884b6" ns1:_="" ns2:_="" ns3:_="">
    <xsd:import namespace="http://schemas.microsoft.com/sharepoint/v3"/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F8D3F14-9459-4B2B-B98E-3BA69499B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F22EDB-1360-44A6-B0E8-56E1597941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CA9BA1-EB6B-4AFB-AB4A-CD1199EAE7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</Template>
  <TotalTime>190</TotalTime>
  <Words>311</Words>
  <Application>Microsoft Office PowerPoint</Application>
  <PresentationFormat>Widescreen</PresentationFormat>
  <Paragraphs>103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Avenir Next LT Pro Light</vt:lpstr>
      <vt:lpstr>Calibri</vt:lpstr>
      <vt:lpstr>Speak Pro</vt:lpstr>
      <vt:lpstr>Office Theme</vt:lpstr>
      <vt:lpstr>ORGANIZATION CHART</vt:lpstr>
      <vt:lpstr>Organization Flow Chart</vt:lpstr>
      <vt:lpstr>PowerPoint Presentation</vt:lpstr>
      <vt:lpstr>MRC Sales &amp; Rental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Holly Crouse</dc:creator>
  <cp:lastModifiedBy>Holly Crouse</cp:lastModifiedBy>
  <cp:revision>10</cp:revision>
  <dcterms:created xsi:type="dcterms:W3CDTF">2021-01-31T15:41:49Z</dcterms:created>
  <dcterms:modified xsi:type="dcterms:W3CDTF">2022-12-09T06:46:53Z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